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4E-C905-46D9-B6D9-16B86CA6DA9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15A8-241F-4B8B-BB49-0B211C882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58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4E-C905-46D9-B6D9-16B86CA6DA9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15A8-241F-4B8B-BB49-0B211C882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52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4E-C905-46D9-B6D9-16B86CA6DA9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15A8-241F-4B8B-BB49-0B211C882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52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4E-C905-46D9-B6D9-16B86CA6DA9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15A8-241F-4B8B-BB49-0B211C882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5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4E-C905-46D9-B6D9-16B86CA6DA9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15A8-241F-4B8B-BB49-0B211C882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08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4E-C905-46D9-B6D9-16B86CA6DA9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15A8-241F-4B8B-BB49-0B211C882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00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4E-C905-46D9-B6D9-16B86CA6DA9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15A8-241F-4B8B-BB49-0B211C882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84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4E-C905-46D9-B6D9-16B86CA6DA9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15A8-241F-4B8B-BB49-0B211C882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4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4E-C905-46D9-B6D9-16B86CA6DA9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15A8-241F-4B8B-BB49-0B211C882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96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4E-C905-46D9-B6D9-16B86CA6DA9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15A8-241F-4B8B-BB49-0B211C882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714E-C905-46D9-B6D9-16B86CA6DA9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15A8-241F-4B8B-BB49-0B211C882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6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9714E-C905-46D9-B6D9-16B86CA6DA9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615A8-241F-4B8B-BB49-0B211C882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18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86;&#1073;&#1088;&#1072;&#1079;&#1086;&#1074;&#1072;&#1085;&#1080;&#1077;42.&#1088;&#1092;/media/uploads/documents/prilojenie_k_prikazu_ot_20.04.2020___806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273-&#1092;&#1079;.&#1088;&#1092;/zakonodatelstvo/federalnyy-zakon-ot-29-dekabrya-2012-g-no-273-fz-ob-obrazovanii-v-rf#st2_2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Семинар-практикум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«Технология разработки индивидуального учебного плана учащегося»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0"/>
            <a:ext cx="2132654" cy="168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17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Ограничения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2100" dirty="0" smtClean="0"/>
              <a:t>Перечень </a:t>
            </a:r>
            <a:r>
              <a:rPr lang="ru-RU" sz="2100" dirty="0"/>
              <a:t>и трудоемкость учебных предметов, курсов, дисциплин (модулей), практики, иных видов учебной деятельности допускается изменять в случае, </a:t>
            </a:r>
            <a:r>
              <a:rPr lang="ru-RU" sz="2100" b="1" dirty="0"/>
              <a:t>если это не приведет к несоответствию образовательных результатов разработанной образовательной программы</a:t>
            </a:r>
            <a:r>
              <a:rPr lang="ru-RU" sz="2100" dirty="0" smtClean="0"/>
              <a:t>.</a:t>
            </a:r>
          </a:p>
          <a:p>
            <a:pPr algn="just"/>
            <a:r>
              <a:rPr lang="ru-RU" sz="2100" dirty="0" smtClean="0"/>
              <a:t>Решения, которые организация обязана предоставить обучающемуся в пределах ИУП по запросу обучающихся (его родителей, законных представителей): изменение последовательности и распределения по периодам обучения, предоставление права самостоятельного изучения, предоставление углубленного изучения в пределах имеющейся трудоемкости (</a:t>
            </a:r>
            <a:r>
              <a:rPr lang="ru-RU" sz="2100" b="1" dirty="0" smtClean="0"/>
              <a:t>без дополнительных материально-технических ресурсов</a:t>
            </a:r>
            <a:r>
              <a:rPr lang="ru-RU" sz="2100" dirty="0" smtClean="0"/>
              <a:t>),</a:t>
            </a:r>
            <a:r>
              <a:rPr lang="ru-RU" sz="2100" b="1" dirty="0" smtClean="0"/>
              <a:t> </a:t>
            </a:r>
            <a:r>
              <a:rPr lang="ru-RU" sz="2100" dirty="0" smtClean="0"/>
              <a:t>включение в перечень дополнительного элективного предмета при условии самостоятельного изучения.</a:t>
            </a:r>
            <a:endParaRPr lang="ru-RU" sz="2100" dirty="0"/>
          </a:p>
          <a:p>
            <a:pPr algn="just"/>
            <a:r>
              <a:rPr lang="ru-RU" sz="2100" dirty="0"/>
              <a:t>Остальные решения образовательная организация вправе предоставлять при наличии возможности организовать ИУП </a:t>
            </a:r>
            <a:r>
              <a:rPr lang="ru-RU" sz="2100" b="1" dirty="0"/>
              <a:t>без изменения финансовой </a:t>
            </a:r>
            <a:r>
              <a:rPr lang="ru-RU" sz="2100" b="1" dirty="0" smtClean="0"/>
              <a:t>основы обучения.</a:t>
            </a:r>
            <a:endParaRPr lang="ru-RU" sz="2100" b="1" dirty="0"/>
          </a:p>
        </p:txBody>
      </p:sp>
    </p:spTree>
    <p:extLst>
      <p:ext uri="{BB962C8B-B14F-4D97-AF65-F5344CB8AC3E}">
        <p14:creationId xmlns:p14="http://schemas.microsoft.com/office/powerpoint/2010/main" val="1276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Формы организации обучения по ИУП: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7811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/>
              <a:t>очно </a:t>
            </a:r>
            <a:r>
              <a:rPr lang="ru-RU" sz="2800" dirty="0"/>
              <a:t>(индивидуально с учителем</a:t>
            </a:r>
            <a:r>
              <a:rPr lang="ru-RU" sz="2800" dirty="0" smtClean="0"/>
              <a:t>)  </a:t>
            </a:r>
            <a:endParaRPr lang="ru-RU" sz="2800" dirty="0"/>
          </a:p>
          <a:p>
            <a:pPr algn="just"/>
            <a:r>
              <a:rPr lang="ru-RU" sz="2800" dirty="0" smtClean="0"/>
              <a:t>очно </a:t>
            </a:r>
            <a:r>
              <a:rPr lang="ru-RU" sz="2800" dirty="0"/>
              <a:t>(с классом</a:t>
            </a:r>
            <a:r>
              <a:rPr lang="ru-RU" sz="2800" dirty="0" smtClean="0"/>
              <a:t>) </a:t>
            </a:r>
            <a:endParaRPr lang="ru-RU" sz="2800" dirty="0"/>
          </a:p>
          <a:p>
            <a:pPr algn="just"/>
            <a:r>
              <a:rPr lang="ru-RU" sz="2800" dirty="0" smtClean="0"/>
              <a:t>заочно/самостоятельно </a:t>
            </a:r>
            <a:r>
              <a:rPr lang="ru-RU" sz="2800" dirty="0"/>
              <a:t>(с применением ДОТ</a:t>
            </a:r>
            <a:r>
              <a:rPr lang="ru-RU" sz="2800" dirty="0" smtClean="0"/>
              <a:t>) </a:t>
            </a:r>
            <a:endParaRPr lang="ru-RU" sz="2800" dirty="0"/>
          </a:p>
          <a:p>
            <a:pPr marL="0" indent="0" algn="just">
              <a:buNone/>
            </a:pPr>
            <a:r>
              <a:rPr lang="ru-RU" sz="2400" dirty="0" smtClean="0"/>
              <a:t>Доля </a:t>
            </a:r>
            <a:r>
              <a:rPr lang="ru-RU" sz="2400" dirty="0"/>
              <a:t>часов аудиторной нагрузки учащихся </a:t>
            </a:r>
            <a:endParaRPr lang="ru-RU" sz="2400" dirty="0" smtClean="0"/>
          </a:p>
          <a:p>
            <a:pPr algn="just"/>
            <a:r>
              <a:rPr lang="ru-RU" sz="2400" dirty="0" smtClean="0"/>
              <a:t>при </a:t>
            </a:r>
            <a:r>
              <a:rPr lang="ru-RU" sz="2400" dirty="0"/>
              <a:t>очно-заочной форме обучения должна составлять 40 - 60% от общего количества часов недельной </a:t>
            </a:r>
            <a:r>
              <a:rPr lang="ru-RU" sz="2400" dirty="0" smtClean="0"/>
              <a:t>нагрузки </a:t>
            </a:r>
            <a:endParaRPr lang="ru-RU" sz="2400" dirty="0" smtClean="0"/>
          </a:p>
          <a:p>
            <a:pPr algn="just"/>
            <a:r>
              <a:rPr lang="ru-RU" sz="2400" dirty="0" smtClean="0"/>
              <a:t>в </a:t>
            </a:r>
            <a:r>
              <a:rPr lang="ru-RU" sz="2400" dirty="0"/>
              <a:t>заочной форме – 30 - 40</a:t>
            </a:r>
            <a:r>
              <a:rPr lang="ru-RU" sz="2400" dirty="0" smtClean="0"/>
              <a:t>%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1400" dirty="0" smtClean="0"/>
              <a:t>(</a:t>
            </a:r>
            <a:r>
              <a:rPr lang="ru-RU" sz="1400" dirty="0">
                <a:hlinkClick r:id="rId2"/>
              </a:rPr>
              <a:t>Приложение к приказу №</a:t>
            </a:r>
            <a:r>
              <a:rPr lang="ru-RU" sz="1400" dirty="0" smtClean="0">
                <a:hlinkClick r:id="rId2"/>
              </a:rPr>
              <a:t>806</a:t>
            </a:r>
            <a:r>
              <a:rPr lang="ru-RU" sz="1400" dirty="0" smtClean="0"/>
              <a:t>)</a:t>
            </a:r>
          </a:p>
          <a:p>
            <a:pPr marL="0" indent="0" algn="just">
              <a:buNone/>
            </a:pPr>
            <a:r>
              <a:rPr lang="ru-RU" sz="2400" dirty="0" smtClean="0"/>
              <a:t>В ИУП обучающегося на дому (на основании справки врачебной комиссии) объем очных обязательных занятий индивидуально с учителем составляет: </a:t>
            </a:r>
          </a:p>
          <a:p>
            <a:pPr marL="0" indent="0" algn="just">
              <a:buNone/>
            </a:pPr>
            <a:r>
              <a:rPr lang="ru-RU" sz="2400" dirty="0" smtClean="0"/>
              <a:t>1-4 классах - 8 часов,  в 5-11 классах - 11 часов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97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сетки ИУП </a:t>
            </a:r>
            <a:br>
              <a:rPr lang="ru-RU" dirty="0" smtClean="0"/>
            </a:br>
            <a:r>
              <a:rPr lang="ru-RU" dirty="0" smtClean="0"/>
              <a:t>(уровень СОО)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575113"/>
              </p:ext>
            </p:extLst>
          </p:nvPr>
        </p:nvGraphicFramePr>
        <p:xfrm>
          <a:off x="827585" y="1628799"/>
          <a:ext cx="7560838" cy="47525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14019"/>
                <a:gridCol w="1400843"/>
                <a:gridCol w="1314019"/>
                <a:gridCol w="714764"/>
                <a:gridCol w="714764"/>
                <a:gridCol w="769030"/>
                <a:gridCol w="769030"/>
                <a:gridCol w="564369"/>
              </a:tblGrid>
              <a:tr h="510408">
                <a:tc rowSpan="2">
                  <a:txBody>
                    <a:bodyPr/>
                    <a:lstStyle/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Предметная область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Учебный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предмет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19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8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очно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19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(индивидуально с учителем)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очно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19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 классом)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заочно/самостоятельно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19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 применением ДОТ)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266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Обязательные учебные предметы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 и литература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50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Оформление индивидуального учебного плана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algn="just"/>
            <a:r>
              <a:rPr lang="ru-RU" dirty="0" smtClean="0"/>
              <a:t>Сетка часов должна совпадать с сеткой часов учебного плана соответствующего </a:t>
            </a:r>
            <a:r>
              <a:rPr lang="ru-RU" dirty="0" smtClean="0"/>
              <a:t>уровня</a:t>
            </a:r>
          </a:p>
          <a:p>
            <a:pPr algn="just"/>
            <a:r>
              <a:rPr lang="ru-RU" dirty="0" smtClean="0"/>
              <a:t>ИУП </a:t>
            </a:r>
            <a:r>
              <a:rPr lang="ru-RU" dirty="0" smtClean="0"/>
              <a:t>должен быть согласован с родителями и </a:t>
            </a:r>
            <a:r>
              <a:rPr lang="ru-RU" dirty="0" smtClean="0"/>
              <a:t>учащимся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24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7355160" cy="490066"/>
          </a:xfrm>
        </p:spPr>
        <p:txBody>
          <a:bodyPr>
            <a:noAutofit/>
          </a:bodyPr>
          <a:lstStyle/>
          <a:p>
            <a:r>
              <a:rPr lang="ru-RU" sz="4000" dirty="0" smtClean="0"/>
              <a:t>Технология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6064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1600" b="1" dirty="0" smtClean="0"/>
              <a:t> Изучить </a:t>
            </a:r>
            <a:r>
              <a:rPr lang="ru-RU" sz="1600" b="1" dirty="0"/>
              <a:t>пакет документов учащегося</a:t>
            </a:r>
          </a:p>
          <a:p>
            <a:pPr>
              <a:buFont typeface="+mj-lt"/>
              <a:buAutoNum type="arabicPeriod"/>
            </a:pPr>
            <a:r>
              <a:rPr lang="ru-RU" sz="1600" b="1" dirty="0"/>
              <a:t> </a:t>
            </a:r>
            <a:r>
              <a:rPr lang="ru-RU" sz="1600" b="1" dirty="0" smtClean="0"/>
              <a:t>Определить </a:t>
            </a:r>
            <a:r>
              <a:rPr lang="ru-RU" sz="1600" b="1" dirty="0"/>
              <a:t>уровень </a:t>
            </a:r>
            <a:r>
              <a:rPr lang="ru-RU" sz="1600" b="1" dirty="0" smtClean="0"/>
              <a:t>образования</a:t>
            </a:r>
            <a:endParaRPr lang="ru-RU" sz="1600" b="1" dirty="0"/>
          </a:p>
          <a:p>
            <a:pPr marL="0" indent="0" algn="just">
              <a:buNone/>
            </a:pPr>
            <a:r>
              <a:rPr lang="ru-RU" sz="1600" dirty="0"/>
              <a:t>А) определить наполняемость обязательной части учебного плана </a:t>
            </a:r>
          </a:p>
          <a:p>
            <a:pPr indent="-166688" algn="just"/>
            <a:r>
              <a:rPr lang="ru-RU" sz="1600" dirty="0" smtClean="0"/>
              <a:t>предметные </a:t>
            </a:r>
            <a:r>
              <a:rPr lang="ru-RU" sz="1600" dirty="0"/>
              <a:t>области</a:t>
            </a:r>
          </a:p>
          <a:p>
            <a:pPr indent="-166688" algn="just"/>
            <a:r>
              <a:rPr lang="ru-RU" sz="1600" dirty="0" smtClean="0"/>
              <a:t>учебные </a:t>
            </a:r>
            <a:r>
              <a:rPr lang="ru-RU" sz="1600" dirty="0"/>
              <a:t>предметы</a:t>
            </a:r>
          </a:p>
          <a:p>
            <a:pPr indent="-166688" algn="just"/>
            <a:r>
              <a:rPr lang="ru-RU" sz="1600" dirty="0" smtClean="0"/>
              <a:t>уровень </a:t>
            </a:r>
            <a:r>
              <a:rPr lang="ru-RU" sz="1600" dirty="0"/>
              <a:t>изучения предметов </a:t>
            </a:r>
            <a:endParaRPr lang="ru-RU" sz="1600" dirty="0"/>
          </a:p>
          <a:p>
            <a:pPr marL="176212" indent="0" algn="just">
              <a:buNone/>
            </a:pPr>
            <a:r>
              <a:rPr lang="ru-RU" sz="1600" dirty="0" smtClean="0"/>
              <a:t>Б</a:t>
            </a:r>
            <a:r>
              <a:rPr lang="ru-RU" sz="1600" dirty="0" smtClean="0"/>
              <a:t>) определить </a:t>
            </a:r>
            <a:r>
              <a:rPr lang="ru-RU" sz="1600" dirty="0"/>
              <a:t>наполняемость части учебного плана, формируемой участниками образовательных отношений</a:t>
            </a:r>
          </a:p>
          <a:p>
            <a:pPr indent="-166688" algn="just"/>
            <a:r>
              <a:rPr lang="ru-RU" sz="1600" dirty="0" smtClean="0"/>
              <a:t>что </a:t>
            </a:r>
            <a:r>
              <a:rPr lang="ru-RU" sz="1600" dirty="0"/>
              <a:t>определил педагогический коллектив (протокол педсовета)</a:t>
            </a:r>
          </a:p>
          <a:p>
            <a:pPr indent="-166688" algn="just"/>
            <a:r>
              <a:rPr lang="ru-RU" sz="1600" dirty="0" smtClean="0"/>
              <a:t>что </a:t>
            </a:r>
            <a:r>
              <a:rPr lang="ru-RU" sz="1600" dirty="0"/>
              <a:t>определили родители (законные представители) несовершеннолетних обучающихся</a:t>
            </a:r>
          </a:p>
          <a:p>
            <a:pPr indent="-166688" algn="just"/>
            <a:r>
              <a:rPr lang="ru-RU" sz="1600" dirty="0" smtClean="0"/>
              <a:t>что </a:t>
            </a:r>
            <a:r>
              <a:rPr lang="ru-RU" sz="1600" dirty="0"/>
              <a:t>определили обучающиеся (выбор факультативных (необязательных для данного уровня образования, профессии, специальности, направления подготовки или научной специальности) и элективных (избираемых в обязательном порядке) учебных предметов, курсов, дисциплин (модулей) из перечня, предлагаемого организацией, осуществляющей образовательную деятельность (для СОО)</a:t>
            </a:r>
          </a:p>
          <a:p>
            <a:pPr indent="-166688" algn="just"/>
            <a:r>
              <a:rPr lang="ru-RU" sz="1600" dirty="0" smtClean="0"/>
              <a:t>необходимость </a:t>
            </a:r>
            <a:r>
              <a:rPr lang="ru-RU" sz="1600" dirty="0"/>
              <a:t>коррекционно-развивающей области (для НОО ОВЗ)</a:t>
            </a:r>
          </a:p>
          <a:p>
            <a:pPr marL="0" lvl="0" indent="0">
              <a:buNone/>
            </a:pPr>
            <a:r>
              <a:rPr lang="ru-RU" sz="1600" b="1" dirty="0" smtClean="0"/>
              <a:t>3. Определить </a:t>
            </a:r>
            <a:r>
              <a:rPr lang="ru-RU" sz="1600" b="1" dirty="0"/>
              <a:t>количество часов </a:t>
            </a:r>
          </a:p>
          <a:p>
            <a:pPr indent="-254000" algn="just"/>
            <a:r>
              <a:rPr lang="ru-RU" sz="1600" dirty="0" smtClean="0"/>
              <a:t>распределить </a:t>
            </a:r>
            <a:r>
              <a:rPr lang="ru-RU" sz="1600" dirty="0"/>
              <a:t>часы на формы обучения </a:t>
            </a:r>
          </a:p>
          <a:p>
            <a:pPr indent="-254000" algn="just"/>
            <a:r>
              <a:rPr lang="ru-RU" sz="1600" dirty="0" smtClean="0"/>
              <a:t>определить </a:t>
            </a:r>
            <a:r>
              <a:rPr lang="ru-RU" sz="1600" dirty="0"/>
              <a:t>максимальную недельную нагрузку</a:t>
            </a:r>
          </a:p>
          <a:p>
            <a:pPr indent="-254000" algn="just"/>
            <a:r>
              <a:rPr lang="ru-RU" sz="1600" dirty="0" smtClean="0"/>
              <a:t>…</a:t>
            </a:r>
            <a:r>
              <a:rPr lang="ru-RU" sz="1600" dirty="0"/>
              <a:t>соотношение часов обязательной части и части, формируемой участниками образовательных отношений</a:t>
            </a:r>
          </a:p>
          <a:p>
            <a:pPr indent="-254000" algn="just"/>
            <a:r>
              <a:rPr lang="ru-RU" sz="1600" dirty="0" smtClean="0"/>
              <a:t>распределить </a:t>
            </a:r>
            <a:r>
              <a:rPr lang="ru-RU" sz="1600" dirty="0"/>
              <a:t>часы в коррекционно-развивающей области (для НОО </a:t>
            </a:r>
            <a:r>
              <a:rPr lang="ru-RU" sz="1600" dirty="0" smtClean="0"/>
              <a:t>ОВЗ)</a:t>
            </a:r>
          </a:p>
          <a:p>
            <a:pPr indent="-254000" algn="just"/>
            <a:r>
              <a:rPr lang="ru-RU" sz="1600" dirty="0" smtClean="0"/>
              <a:t>Определить </a:t>
            </a:r>
            <a:r>
              <a:rPr lang="ru-RU" sz="1600" dirty="0"/>
              <a:t>формы промежуточной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34273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Нормативная 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algn="just" fontAlgn="base"/>
            <a:r>
              <a:rPr lang="ru-RU" sz="1800" dirty="0" smtClean="0"/>
              <a:t>Федерального </a:t>
            </a:r>
            <a:r>
              <a:rPr lang="ru-RU" sz="1800" dirty="0"/>
              <a:t>закона от 29 декабря 2012 г. № 273-ФЗ «Об образовании в Российской Федерации»;</a:t>
            </a:r>
          </a:p>
          <a:p>
            <a:pPr algn="just" fontAlgn="base"/>
            <a:r>
              <a:rPr lang="ru-RU" sz="1800" dirty="0" smtClean="0"/>
              <a:t>ФГОС НОО ОВЗ;</a:t>
            </a:r>
          </a:p>
          <a:p>
            <a:pPr algn="just" fontAlgn="base"/>
            <a:r>
              <a:rPr lang="ru-RU" sz="1800" dirty="0" smtClean="0"/>
              <a:t>ФГОС НОО, ФГОС ООО, ФГОС СОО;</a:t>
            </a:r>
          </a:p>
          <a:p>
            <a:pPr algn="just" fontAlgn="base"/>
            <a:r>
              <a:rPr lang="ru-RU" sz="1800" dirty="0" smtClean="0"/>
              <a:t>Приказ </a:t>
            </a:r>
            <a:r>
              <a:rPr lang="ru-RU" sz="1800" dirty="0"/>
              <a:t>Министерства просвещения Российской Федерации от 22 марта 2021 г. № 115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образования»;</a:t>
            </a:r>
          </a:p>
          <a:p>
            <a:pPr algn="just"/>
            <a:r>
              <a:rPr lang="ru-RU" sz="1800" dirty="0" smtClean="0"/>
              <a:t>Постановления </a:t>
            </a:r>
            <a:r>
              <a:rPr lang="ru-RU" sz="1800" dirty="0"/>
              <a:t>Главного государственного санитарного врача РФ от 28.09.2020 № 28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молодёжи</a:t>
            </a:r>
            <a:r>
              <a:rPr lang="ru-RU" sz="1800" dirty="0" smtClean="0"/>
              <a:t>»;</a:t>
            </a:r>
            <a:endParaRPr lang="ru-RU" sz="1800" dirty="0" smtClean="0">
              <a:effectLst/>
            </a:endParaRPr>
          </a:p>
          <a:p>
            <a:pPr algn="just"/>
            <a:r>
              <a:rPr lang="ru-RU" sz="1800" dirty="0" smtClean="0"/>
              <a:t>Постановления </a:t>
            </a:r>
            <a:r>
              <a:rPr lang="ru-RU" sz="1800" dirty="0"/>
              <a:t>Главного государственного санитарного врача РФ от 28 января 2021 г. № 2 «Об утверждении санитарных правил и норм СанПиН 1.2.3685-21 «Гигиенические нормативы и требования к обеспечению безопасности и (или) безвредности для человека факторов среды обитания»;</a:t>
            </a:r>
            <a:endParaRPr lang="ru-RU" sz="1800" dirty="0" smtClean="0">
              <a:effectLst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415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Нормативная 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56584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Письмо </a:t>
            </a:r>
            <a:r>
              <a:rPr lang="ru-RU" sz="1600" dirty="0" err="1" smtClean="0"/>
              <a:t>Рособрнадзора</a:t>
            </a:r>
            <a:r>
              <a:rPr lang="ru-RU" sz="1600" dirty="0" smtClean="0"/>
              <a:t> от 07.08.2018г. № 05-283 «Об обучении лиц, находящихся на домашнем обучении»;</a:t>
            </a:r>
          </a:p>
          <a:p>
            <a:pPr algn="just"/>
            <a:r>
              <a:rPr lang="ru-RU" sz="1600" dirty="0" smtClean="0"/>
              <a:t>Письмо </a:t>
            </a:r>
            <a:r>
              <a:rPr lang="ru-RU" sz="1600" dirty="0" err="1" smtClean="0"/>
              <a:t>Минпросвещения</a:t>
            </a:r>
            <a:r>
              <a:rPr lang="ru-RU" sz="1600" dirty="0" smtClean="0"/>
              <a:t> России от 13.06.2019г. № ТС-1391/07 «Об организации образования учащихся на дому»;</a:t>
            </a:r>
          </a:p>
          <a:p>
            <a:pPr algn="just"/>
            <a:r>
              <a:rPr lang="ru-RU" sz="1600" dirty="0" smtClean="0"/>
              <a:t>Письмо </a:t>
            </a:r>
            <a:r>
              <a:rPr lang="ru-RU" sz="1600" dirty="0" err="1" smtClean="0"/>
              <a:t>Минпросвещения</a:t>
            </a:r>
            <a:r>
              <a:rPr lang="ru-RU" sz="1600" dirty="0" smtClean="0"/>
              <a:t> России от 26.02.2021 № 03-205 «О методических рекомендациях по обеспечению возможности освоения основных образовательных программ обучающимися 5-11 классов по индивидуальному учебному плану»;</a:t>
            </a:r>
          </a:p>
          <a:p>
            <a:pPr algn="just"/>
            <a:r>
              <a:rPr lang="ru-RU" sz="1600" dirty="0" smtClean="0"/>
              <a:t>Письмо </a:t>
            </a:r>
            <a:r>
              <a:rPr lang="ru-RU" sz="1600" dirty="0" err="1" smtClean="0"/>
              <a:t>Минпросвещения</a:t>
            </a:r>
            <a:r>
              <a:rPr lang="ru-RU" sz="1600" dirty="0" smtClean="0"/>
              <a:t> России от 24.11.2021 года № ДГ-2121/07 «О методических рекомендациях об организации обучения на дому обучающихся с ограниченными возможностями здоровья, с инвалидностью»; </a:t>
            </a:r>
            <a:endParaRPr lang="ru-RU" sz="1600" dirty="0" smtClean="0">
              <a:effectLst/>
            </a:endParaRPr>
          </a:p>
          <a:p>
            <a:pPr algn="just"/>
            <a:r>
              <a:rPr lang="ru-RU" sz="1600" dirty="0" smtClean="0"/>
              <a:t>Постановление правительства Кемеровской области – Кузбасса от 05.08.2022 г. № 516 «Об утверждении Порядка регламентации и оформления отношений государственной и муниципальной образовательных организаций и родителей (законных представителей) обучающихся, нуждающихся в длительном лечении, а также детей – инвалидов в части организации обучения по основным общеобразовательным программам на дому или в медицинских организациях»;</a:t>
            </a:r>
          </a:p>
          <a:p>
            <a:pPr algn="just"/>
            <a:r>
              <a:rPr lang="ru-RU" sz="1600" dirty="0" smtClean="0"/>
              <a:t>Приказ Министерства образования Кузбасса от 05.07.2022 №1662 «О методических рекомендациях по составлению планов и планов внеурочной деятельности для 1-11 (12) классов государственных и муниципальных образовательных организаций Кемеровской области - Кузбасса, реализующих образовательные программы начального общего, основного общего и среднего общего образования, в соответствии с требованиями федеральных государственных образовательных </a:t>
            </a:r>
            <a:r>
              <a:rPr lang="ru-RU" sz="1600" dirty="0" smtClean="0"/>
              <a:t>стандартов».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987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Индивидуальный учебный план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hlinkClick r:id="rId2"/>
              </a:rPr>
              <a:t>Пункт 23 ст. 2</a:t>
            </a:r>
            <a:r>
              <a:rPr lang="ru-RU" dirty="0"/>
              <a:t> Федерального закона определяет </a:t>
            </a:r>
            <a:r>
              <a:rPr lang="ru-RU" b="1" dirty="0"/>
              <a:t>«индивидуальный учебный план» </a:t>
            </a:r>
            <a:r>
              <a:rPr lang="ru-RU" dirty="0"/>
              <a:t>как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обучающегося. </a:t>
            </a:r>
          </a:p>
        </p:txBody>
      </p:sp>
    </p:spTree>
    <p:extLst>
      <p:ext uri="{BB962C8B-B14F-4D97-AF65-F5344CB8AC3E}">
        <p14:creationId xmlns:p14="http://schemas.microsoft.com/office/powerpoint/2010/main" val="371816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Право на  обучение по ИУП предоставляется обучающимся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709120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по заявлению родителей (законных представителей) несовершеннолетних обучающихся либо по заявлению </a:t>
            </a:r>
            <a:r>
              <a:rPr lang="ru-RU" sz="2000" dirty="0" smtClean="0"/>
              <a:t>совершеннолетних обучающихся</a:t>
            </a:r>
          </a:p>
          <a:p>
            <a:pPr algn="just"/>
            <a:r>
              <a:rPr lang="ru-RU" sz="2000" dirty="0"/>
              <a:t>при представлении справки  врачебной комиссии, выданной в установленном порядке и установленного образца с заключением  о необходимости обучения на </a:t>
            </a:r>
            <a:r>
              <a:rPr lang="ru-RU" sz="2000" dirty="0" smtClean="0"/>
              <a:t>дому</a:t>
            </a:r>
          </a:p>
          <a:p>
            <a:pPr algn="just"/>
            <a:r>
              <a:rPr lang="ru-RU" sz="2000" dirty="0"/>
              <a:t>в силу действия части 9 статьи 58 Закона об образовании на обучение по ИУП также могут быть переведены обучающиеся, не ликвидировавшие в установленные сроки академическую задолженность с момента ее образования </a:t>
            </a:r>
            <a:r>
              <a:rPr lang="ru-RU" sz="2000" dirty="0" smtClean="0"/>
              <a:t>(Применительно </a:t>
            </a:r>
            <a:r>
              <a:rPr lang="ru-RU" sz="2000" dirty="0"/>
              <a:t>к обучающимся, имеющим академическую задолженность, ИУП - это учебный план, который содержит меры компенсирующего воздействия по тем учебным предметам, по которым данная задолженность не была ликвидирована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9681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Основания для перевода на ИУП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Организация обучения по индивидуальному учебному плану осуществляется </a:t>
            </a:r>
            <a:endParaRPr lang="ru-RU" dirty="0" smtClean="0"/>
          </a:p>
          <a:p>
            <a:pPr algn="just"/>
            <a:r>
              <a:rPr lang="ru-RU" dirty="0" smtClean="0"/>
              <a:t>по </a:t>
            </a:r>
            <a:r>
              <a:rPr lang="ru-RU" dirty="0"/>
              <a:t>заявлению родителей (законных представителей) несовершеннолетнего обучающегося на уровне НОО и </a:t>
            </a:r>
            <a:r>
              <a:rPr lang="ru-RU" dirty="0" smtClean="0"/>
              <a:t>ООО </a:t>
            </a:r>
            <a:endParaRPr lang="ru-RU" dirty="0" smtClean="0"/>
          </a:p>
          <a:p>
            <a:pPr algn="just"/>
            <a:r>
              <a:rPr lang="ru-RU" dirty="0" smtClean="0"/>
              <a:t>совместному </a:t>
            </a:r>
            <a:r>
              <a:rPr lang="ru-RU" dirty="0"/>
              <a:t>заявлению родителей (законных представителей) и  несовершеннолетнего обучающегося  после получения основного общего образования </a:t>
            </a:r>
            <a:endParaRPr lang="ru-RU" dirty="0" smtClean="0"/>
          </a:p>
          <a:p>
            <a:pPr algn="just"/>
            <a:r>
              <a:rPr lang="ru-RU" dirty="0" smtClean="0"/>
              <a:t>самого </a:t>
            </a:r>
            <a:r>
              <a:rPr lang="ru-RU" dirty="0"/>
              <a:t>обучающегося после достижения восемнадцати </a:t>
            </a:r>
            <a:r>
              <a:rPr lang="ru-RU" dirty="0" smtClean="0"/>
              <a:t>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2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Основания для перевода на ИУП </a:t>
            </a:r>
            <a:br>
              <a:rPr lang="ru-RU" dirty="0" smtClean="0"/>
            </a:br>
            <a:r>
              <a:rPr lang="ru-RU" dirty="0" smtClean="0"/>
              <a:t>(на дому)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 smtClean="0"/>
              <a:t>заявление </a:t>
            </a:r>
            <a:r>
              <a:rPr lang="ru-RU" sz="2800" dirty="0"/>
              <a:t>родителей (законных представителей) несовершеннолетних обучающихся об организации обучения на </a:t>
            </a:r>
            <a:r>
              <a:rPr lang="ru-RU" sz="2800" dirty="0" smtClean="0"/>
              <a:t>дому</a:t>
            </a:r>
            <a:endParaRPr lang="ru-RU" sz="2800" dirty="0" smtClean="0"/>
          </a:p>
          <a:p>
            <a:pPr algn="just"/>
            <a:r>
              <a:rPr lang="ru-RU" sz="2800" dirty="0" smtClean="0"/>
              <a:t>заключение </a:t>
            </a:r>
            <a:r>
              <a:rPr lang="ru-RU" sz="2800" dirty="0"/>
              <a:t>медицинской организации о необходимости обучения на дому с указанием периода данного </a:t>
            </a:r>
            <a:r>
              <a:rPr lang="ru-RU" sz="2800" dirty="0" smtClean="0"/>
              <a:t>обучения </a:t>
            </a:r>
            <a:endParaRPr lang="ru-RU" sz="2800" dirty="0" smtClean="0"/>
          </a:p>
          <a:p>
            <a:pPr algn="just"/>
            <a:r>
              <a:rPr lang="ru-RU" sz="2800" dirty="0" smtClean="0"/>
              <a:t>договор о получении образования на дому между Учреждением </a:t>
            </a:r>
            <a:r>
              <a:rPr lang="ru-RU" sz="2800" dirty="0"/>
              <a:t>и родителями (законными представителями) несовершеннолетних обучающихся или совершеннолетних </a:t>
            </a:r>
            <a:r>
              <a:rPr lang="ru-RU" sz="2800" dirty="0" smtClean="0"/>
              <a:t>обучающихся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326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Содержание </a:t>
            </a:r>
            <a:r>
              <a:rPr lang="ru-RU" sz="4000" dirty="0" smtClean="0"/>
              <a:t>заявления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/>
              <a:t>срок</a:t>
            </a:r>
            <a:r>
              <a:rPr lang="ru-RU" sz="2800" b="1" dirty="0"/>
              <a:t>, на который обучающемуся предоставляется ИУП</a:t>
            </a:r>
            <a:r>
              <a:rPr lang="ru-RU" sz="2800" dirty="0"/>
              <a:t>, </a:t>
            </a:r>
            <a:r>
              <a:rPr lang="ru-RU" sz="2800" dirty="0" smtClean="0"/>
              <a:t>а </a:t>
            </a:r>
            <a:r>
              <a:rPr lang="ru-RU" sz="2800" dirty="0"/>
              <a:t>также </a:t>
            </a:r>
            <a:r>
              <a:rPr lang="ru-RU" sz="2800" dirty="0" smtClean="0"/>
              <a:t>возможности индивидуализации  содержания </a:t>
            </a:r>
            <a:r>
              <a:rPr lang="ru-RU" sz="2800" dirty="0"/>
              <a:t>образовательной </a:t>
            </a:r>
            <a:r>
              <a:rPr lang="ru-RU" sz="2800" dirty="0" smtClean="0"/>
              <a:t>программы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/>
              <a:t>включение </a:t>
            </a:r>
            <a:r>
              <a:rPr lang="ru-RU" sz="2800" dirty="0"/>
              <a:t>дополнительных учебных предметов (курсов</a:t>
            </a:r>
            <a:r>
              <a:rPr lang="ru-RU" sz="2800" dirty="0" smtClean="0"/>
              <a:t>) </a:t>
            </a:r>
            <a:endParaRPr lang="ru-RU" sz="2800" dirty="0" smtClean="0"/>
          </a:p>
          <a:p>
            <a:pPr algn="just">
              <a:spcBef>
                <a:spcPts val="0"/>
              </a:spcBef>
            </a:pPr>
            <a:r>
              <a:rPr lang="ru-RU" sz="2800" dirty="0" smtClean="0"/>
              <a:t>углубленное </a:t>
            </a:r>
            <a:r>
              <a:rPr lang="ru-RU" sz="2800" dirty="0"/>
              <a:t>изучение отдельных учебных предметов (курсов</a:t>
            </a:r>
            <a:r>
              <a:rPr lang="ru-RU" sz="2800" dirty="0" smtClean="0"/>
              <a:t>) </a:t>
            </a:r>
            <a:endParaRPr lang="ru-RU" sz="2800" dirty="0" smtClean="0"/>
          </a:p>
          <a:p>
            <a:pPr algn="just">
              <a:spcBef>
                <a:spcPts val="0"/>
              </a:spcBef>
            </a:pPr>
            <a:r>
              <a:rPr lang="ru-RU" sz="2800" dirty="0" smtClean="0"/>
              <a:t>сокращение </a:t>
            </a:r>
            <a:r>
              <a:rPr lang="ru-RU" sz="2800" dirty="0"/>
              <a:t>сроков освоения образовательных </a:t>
            </a:r>
            <a:r>
              <a:rPr lang="ru-RU" sz="2800" dirty="0" smtClean="0"/>
              <a:t>программ </a:t>
            </a:r>
            <a:endParaRPr lang="ru-RU" sz="2800" dirty="0" smtClean="0"/>
          </a:p>
          <a:p>
            <a:pPr algn="just">
              <a:spcBef>
                <a:spcPts val="0"/>
              </a:spcBef>
            </a:pPr>
            <a:r>
              <a:rPr lang="ru-RU" sz="2800" dirty="0"/>
              <a:t>ф</a:t>
            </a:r>
            <a:r>
              <a:rPr lang="ru-RU" sz="2800" dirty="0" smtClean="0"/>
              <a:t>ормы </a:t>
            </a:r>
            <a:r>
              <a:rPr lang="ru-RU" sz="2800" dirty="0" smtClean="0"/>
              <a:t>обучения</a:t>
            </a:r>
            <a:endParaRPr lang="ru-RU" sz="2800" dirty="0" smtClean="0"/>
          </a:p>
          <a:p>
            <a:pPr algn="just">
              <a:spcBef>
                <a:spcPts val="0"/>
              </a:spcBef>
            </a:pPr>
            <a:r>
              <a:rPr lang="ru-RU" sz="2800" dirty="0"/>
              <a:t>ф</a:t>
            </a:r>
            <a:r>
              <a:rPr lang="ru-RU" sz="2800" dirty="0" smtClean="0"/>
              <a:t>ормы промежуточной </a:t>
            </a:r>
            <a:r>
              <a:rPr lang="ru-RU" sz="2800" dirty="0" smtClean="0"/>
              <a:t>аттестации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786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Сроки разработки ИУП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96544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Разработка ИУП осуществляется организацией в течение двух недель с момента поступления заявления совершеннолетнего обучающегося или родителей (законных представителей) несовершеннолетнего </a:t>
            </a:r>
            <a:r>
              <a:rPr lang="ru-RU" sz="2800" dirty="0" smtClean="0"/>
              <a:t>обучающегося. </a:t>
            </a:r>
            <a:endParaRPr lang="ru-RU" sz="2800" dirty="0" smtClean="0"/>
          </a:p>
          <a:p>
            <a:pPr algn="just"/>
            <a:r>
              <a:rPr lang="ru-RU" sz="2800" dirty="0" smtClean="0"/>
              <a:t>Если </a:t>
            </a:r>
            <a:r>
              <a:rPr lang="ru-RU" sz="2800" dirty="0"/>
              <a:t>обоснованием для ИУП является состояние здоровья обучающегося, срок составляет не более 5 рабочих дней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r>
              <a:rPr lang="ru-RU" sz="1600" dirty="0" smtClean="0"/>
              <a:t>Из письма </a:t>
            </a:r>
            <a:r>
              <a:rPr lang="ru-RU" sz="1600" dirty="0" err="1" smtClean="0"/>
              <a:t>Минпросвещения</a:t>
            </a:r>
            <a:r>
              <a:rPr lang="ru-RU" sz="1600" dirty="0" smtClean="0"/>
              <a:t> России от 26.02.2021 № 03-205 «О методических рекомендациях по обеспечению возможности освоения основных образовательных программ обучающимися 5-11 классов по индивидуальному учебному плану</a:t>
            </a:r>
            <a:r>
              <a:rPr lang="ru-RU" sz="1600" dirty="0" smtClean="0"/>
              <a:t>».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9943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833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Семинар-практикум</vt:lpstr>
      <vt:lpstr>Нормативная правовая база</vt:lpstr>
      <vt:lpstr>Нормативная правовая база</vt:lpstr>
      <vt:lpstr>Индивидуальный учебный план</vt:lpstr>
      <vt:lpstr>Право на  обучение по ИУП предоставляется обучающимся</vt:lpstr>
      <vt:lpstr>Основания для перевода на ИУП</vt:lpstr>
      <vt:lpstr>Основания для перевода на ИУП  (на дому)</vt:lpstr>
      <vt:lpstr>Содержание заявления </vt:lpstr>
      <vt:lpstr>Сроки разработки ИУП</vt:lpstr>
      <vt:lpstr>Ограничения</vt:lpstr>
      <vt:lpstr>Формы организации обучения по ИУП:</vt:lpstr>
      <vt:lpstr>Пример сетки ИУП  (уровень СОО)</vt:lpstr>
      <vt:lpstr>Оформление индивидуального учебного плана</vt:lpstr>
      <vt:lpstr>Технология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Zamdirector2</dc:creator>
  <cp:lastModifiedBy>Zamdirector2</cp:lastModifiedBy>
  <cp:revision>31</cp:revision>
  <dcterms:created xsi:type="dcterms:W3CDTF">2022-12-06T04:14:52Z</dcterms:created>
  <dcterms:modified xsi:type="dcterms:W3CDTF">2022-12-08T05:59:56Z</dcterms:modified>
</cp:coreProperties>
</file>